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44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embeddedFontLst>
    <p:embeddedFont>
      <p:font typeface="Verdana" pitchFamily="34" charset="0"/>
      <p:regular r:id="rId11"/>
      <p:bold r:id="rId12"/>
      <p:italic r:id="rId13"/>
      <p:boldItalic r:id="rId14"/>
    </p:embeddedFont>
    <p:embeddedFont>
      <p:font typeface="Wingdings 2" pitchFamily="18" charset="2"/>
      <p:regular r:id="rId15"/>
    </p:embeddedFont>
  </p:embeddedFont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7D8DAD-2E9A-42A8-B6E2-9A6ADD69577B}" type="datetimeFigureOut">
              <a:rPr lang="it-IT" smtClean="0"/>
              <a:pPr/>
              <a:t>27/03/2019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6C7C3E4-C961-4DD0-BCF9-15EF375AB93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2688914"/>
          </a:xfrm>
        </p:spPr>
        <p:txBody>
          <a:bodyPr>
            <a:normAutofit/>
          </a:bodyPr>
          <a:lstStyle/>
          <a:p>
            <a:r>
              <a:rPr lang="it-IT" dirty="0" smtClean="0"/>
              <a:t>DIFFUSIONE DEL FIORENTINO NEL ‘400 E NEL ‘500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Nel Trecento il </a:t>
            </a:r>
            <a:r>
              <a:rPr lang="it-IT" b="1" dirty="0" smtClean="0"/>
              <a:t>volgare fiorentino</a:t>
            </a:r>
            <a:r>
              <a:rPr lang="it-IT" dirty="0" smtClean="0"/>
              <a:t> </a:t>
            </a:r>
            <a:r>
              <a:rPr lang="it-IT" dirty="0" smtClean="0"/>
              <a:t>scritto, reso illustre da Dante e fortificato da un’importante tradizione di opere volgari sia in prosa che in poesia (cronache, scritti religiosi, novelle, liriche d’amore e poesie comico-realistiche) appare rafforzato come lingua sia dal punto di vista sintattico che lessicale. La lingua scritta e la lingua parlata a Firenze nel Trecento trovano nel </a:t>
            </a:r>
            <a:r>
              <a:rPr lang="it-IT" i="1" dirty="0" smtClean="0"/>
              <a:t>Decameron </a:t>
            </a:r>
            <a:r>
              <a:rPr lang="it-IT" dirty="0" smtClean="0"/>
              <a:t>la loro manifestazione letteraria più completa.</a:t>
            </a:r>
          </a:p>
          <a:p>
            <a:r>
              <a:rPr lang="it-IT" dirty="0" smtClean="0"/>
              <a:t>L’opera riflette quel momento storicamente fortunato in cui a Firenze è stato realizzato un vero e proprio scambio tra le due varietà linguistiche fondamentali: scritto e parlato.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850976"/>
          </a:xfrm>
        </p:spPr>
        <p:txBody>
          <a:bodyPr/>
          <a:lstStyle/>
          <a:p>
            <a:r>
              <a:rPr lang="it-IT" dirty="0" smtClean="0"/>
              <a:t>Questa realtà però è destinata a finire presto a Firenze: </a:t>
            </a:r>
          </a:p>
          <a:p>
            <a:pPr>
              <a:buNone/>
            </a:pPr>
            <a:r>
              <a:rPr lang="it-IT" dirty="0" smtClean="0"/>
              <a:t>   - fin dal Quattrocento, per la pressione esercitata dal modello umanistico di scrittura letteraria volgare, ricca di elementi colti e lontana dalla “naturalità” del parlato quotidiano</a:t>
            </a:r>
          </a:p>
          <a:p>
            <a:pPr>
              <a:buNone/>
            </a:pPr>
            <a:r>
              <a:rPr lang="it-IT" dirty="0" smtClean="0"/>
              <a:t>   - dal Cinquecento in poi, per una normalizzazione grammaticale, rivolta alla formazione di un italiano scritto comune, che porterà numerosi cambiamenti al fiorentino trecentesco che costituiva il modello-base.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525344"/>
          </a:xfrm>
        </p:spPr>
        <p:txBody>
          <a:bodyPr>
            <a:normAutofit/>
          </a:bodyPr>
          <a:lstStyle/>
          <a:p>
            <a:r>
              <a:rPr lang="it-IT" dirty="0" smtClean="0"/>
              <a:t>L’affermazione del </a:t>
            </a:r>
            <a:r>
              <a:rPr lang="it-IT" b="1" dirty="0" smtClean="0"/>
              <a:t>volgare fiorentino</a:t>
            </a:r>
            <a:r>
              <a:rPr lang="it-IT" dirty="0" smtClean="0"/>
              <a:t> </a:t>
            </a:r>
            <a:r>
              <a:rPr lang="it-IT" dirty="0" smtClean="0"/>
              <a:t>non fu costante nel tempo; per l’aspetto letterario la sua espansione fu più lenta quando nel XV sec. subentrò l’Umanesimo.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Gli umanisti ritenevano che il volgare fosse utile solo per gli usi pratici ma non era degno di essere usato in ambito letterario.</a:t>
            </a:r>
          </a:p>
          <a:p>
            <a:pPr>
              <a:buNone/>
            </a:pPr>
            <a:r>
              <a:rPr lang="it-IT" dirty="0" smtClean="0"/>
              <a:t>                               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</a:t>
            </a:r>
            <a:r>
              <a:rPr lang="it-IT" b="1" dirty="0" smtClean="0"/>
              <a:t>LATINO</a:t>
            </a:r>
            <a:r>
              <a:rPr lang="it-IT" dirty="0" smtClean="0"/>
              <a:t>		</a:t>
            </a:r>
            <a:r>
              <a:rPr lang="it-IT" b="1" dirty="0" smtClean="0"/>
              <a:t>VOLGARE</a:t>
            </a:r>
          </a:p>
          <a:p>
            <a:pPr>
              <a:buNone/>
            </a:pPr>
            <a:r>
              <a:rPr lang="it-IT" dirty="0" smtClean="0"/>
              <a:t>         </a:t>
            </a:r>
            <a:r>
              <a:rPr lang="it-IT" sz="2400" dirty="0" smtClean="0"/>
              <a:t>usi letterari</a:t>
            </a:r>
            <a:r>
              <a:rPr lang="it-IT" dirty="0" smtClean="0"/>
              <a:t>	</a:t>
            </a:r>
            <a:r>
              <a:rPr lang="it-IT" sz="2400" dirty="0" smtClean="0"/>
              <a:t>(ricco di forme varie)     					usi pratici (lettere)</a:t>
            </a:r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>
            <a:off x="2411760" y="40770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652120" y="40770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336704"/>
          </a:xfrm>
        </p:spPr>
        <p:txBody>
          <a:bodyPr/>
          <a:lstStyle/>
          <a:p>
            <a:r>
              <a:rPr lang="it-IT" dirty="0" smtClean="0"/>
              <a:t>Ma il volgare era ormai molto usato e non era più possibile ritornare al latino dei classici così come avrebbero voluto gli umanisti.</a:t>
            </a:r>
          </a:p>
          <a:p>
            <a:r>
              <a:rPr lang="it-IT" dirty="0" smtClean="0"/>
              <a:t>Leon Battista Alberti prevedeva che, una volta regolarizzata la “grammatica” del volgare, esso avrebbe avuto un uso simile a quello del latino nell’antichità. Egli scrisse la prima “Grammatica del toscano” che si basava sul fiorentino dell’epoca.</a:t>
            </a:r>
          </a:p>
          <a:p>
            <a:r>
              <a:rPr lang="it-IT" dirty="0" smtClean="0"/>
              <a:t>Alla corte dei Medici prevalse il modello tosco-fiorentino e la norma venne identificata nella lingua usata dai grandi scrittori del ‘300.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20680"/>
          </a:xfrm>
        </p:spPr>
        <p:txBody>
          <a:bodyPr/>
          <a:lstStyle/>
          <a:p>
            <a:r>
              <a:rPr lang="it-IT" dirty="0" smtClean="0"/>
              <a:t>Nelle varie regioni d’Italia gli intellettuali usavano sempre più il </a:t>
            </a:r>
            <a:r>
              <a:rPr lang="it-IT" b="1" dirty="0" smtClean="0"/>
              <a:t>volgare</a:t>
            </a:r>
            <a:r>
              <a:rPr lang="it-IT" dirty="0" smtClean="0"/>
              <a:t> come lingua per usi letterari e i </a:t>
            </a:r>
            <a:r>
              <a:rPr lang="it-IT" b="1" dirty="0" smtClean="0"/>
              <a:t>dialetti locali</a:t>
            </a:r>
            <a:r>
              <a:rPr lang="it-IT" dirty="0" smtClean="0"/>
              <a:t> per uso quotidiano in un territorio limitato.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I volgari delle diverse regioni d’Italia diventarono dialetti e si affermarono, dunque, a partire dai sec. XV-XVI. 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/>
          <a:lstStyle/>
          <a:p>
            <a:r>
              <a:rPr lang="it-IT" dirty="0" smtClean="0"/>
              <a:t>La diffusione del </a:t>
            </a:r>
            <a:r>
              <a:rPr lang="it-IT" b="1" dirty="0" smtClean="0"/>
              <a:t>volgare toscano</a:t>
            </a:r>
            <a:r>
              <a:rPr lang="it-IT" dirty="0" smtClean="0"/>
              <a:t> in maniera decisiva si ebbe con l’invenzione della stampa (1430) che permise una rapida circolazione delle opere di Dante, Petrarca e Boccaccio.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Nel ‘500 si ebbe la cosiddetta “questione della lingua” per stabilire le sorti del toscano: diventerà una lingua nazionale dell’uso o resterà la lingua degli scrittori?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/>
          <a:lstStyle/>
          <a:p>
            <a:r>
              <a:rPr lang="it-IT" dirty="0" smtClean="0"/>
              <a:t>Vi sono tre posizioni che riguardano tre diversi modelli:</a:t>
            </a:r>
          </a:p>
          <a:p>
            <a:pPr>
              <a:buNone/>
            </a:pPr>
            <a:r>
              <a:rPr lang="it-IT" dirty="0" smtClean="0"/>
              <a:t> 1) </a:t>
            </a:r>
            <a:r>
              <a:rPr lang="it-IT" b="1" dirty="0" smtClean="0"/>
              <a:t>Modello trecentesco</a:t>
            </a:r>
          </a:p>
          <a:p>
            <a:pPr>
              <a:buNone/>
            </a:pPr>
            <a:r>
              <a:rPr lang="it-IT" b="1" dirty="0" smtClean="0"/>
              <a:t>  </a:t>
            </a:r>
            <a:r>
              <a:rPr lang="it-IT" dirty="0" smtClean="0"/>
              <a:t>Pietro </a:t>
            </a:r>
            <a:r>
              <a:rPr lang="it-IT" dirty="0" err="1" smtClean="0"/>
              <a:t>Bembo</a:t>
            </a:r>
            <a:r>
              <a:rPr lang="it-IT" dirty="0" smtClean="0"/>
              <a:t> nelle “Prose della </a:t>
            </a:r>
            <a:r>
              <a:rPr lang="it-IT" dirty="0" err="1" smtClean="0"/>
              <a:t>volgar</a:t>
            </a:r>
            <a:r>
              <a:rPr lang="it-IT" dirty="0" smtClean="0"/>
              <a:t> lingua” (1525) sosteneva che la lingua a cui ci si dovesse rifare fosse Petrarca per la poesia e Boccaccio per la prosa non </a:t>
            </a:r>
            <a:r>
              <a:rPr lang="it-IT" dirty="0" err="1" smtClean="0"/>
              <a:t>consiedra</a:t>
            </a:r>
            <a:r>
              <a:rPr lang="it-IT" dirty="0" smtClean="0"/>
              <a:t> il modello di Dante </a:t>
            </a:r>
            <a:r>
              <a:rPr lang="it-IT" dirty="0" err="1" smtClean="0"/>
              <a:t>perchè</a:t>
            </a:r>
            <a:r>
              <a:rPr lang="it-IT" dirty="0" smtClean="0"/>
              <a:t> ha usato anche gli stili “bassi”;</a:t>
            </a:r>
          </a:p>
          <a:p>
            <a:pPr>
              <a:buNone/>
            </a:pPr>
            <a:r>
              <a:rPr lang="it-IT" dirty="0" smtClean="0"/>
              <a:t>  2)</a:t>
            </a:r>
            <a:r>
              <a:rPr lang="it-IT" b="1" dirty="0" smtClean="0"/>
              <a:t> La lingua cortigiana </a:t>
            </a:r>
          </a:p>
          <a:p>
            <a:pPr>
              <a:buNone/>
            </a:pPr>
            <a:r>
              <a:rPr lang="it-IT" b="1" dirty="0" smtClean="0"/>
              <a:t>  </a:t>
            </a:r>
            <a:r>
              <a:rPr lang="it-IT" dirty="0" smtClean="0"/>
              <a:t>Con questa teoria si ha al centro il toscano  ma si rimettono in luce anche gli altri volgari che venivano parlati nelle corti.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453336"/>
          </a:xfrm>
        </p:spPr>
        <p:txBody>
          <a:bodyPr/>
          <a:lstStyle/>
          <a:p>
            <a:r>
              <a:rPr lang="it-IT" b="1" dirty="0" smtClean="0"/>
              <a:t>Il fiorentino parlato</a:t>
            </a:r>
          </a:p>
          <a:p>
            <a:pPr>
              <a:buNone/>
            </a:pPr>
            <a:r>
              <a:rPr lang="it-IT" dirty="0" smtClean="0"/>
              <a:t>  Viene ribadita la superiorità del fiorentino sugli altri volgari. Niccolò Machiavelli “discorso intorno alla nostra lingua” sostiene che la lingua della “Divina Commedia” è fiorentina e che il fiorentino del ‘500 è la continuazione di quello del ‘300.</a:t>
            </a:r>
          </a:p>
          <a:p>
            <a:pPr>
              <a:buNone/>
            </a:pPr>
            <a:r>
              <a:rPr lang="it-IT" dirty="0" smtClean="0"/>
              <a:t>   </a:t>
            </a:r>
            <a:r>
              <a:rPr lang="it-IT" dirty="0" err="1" smtClean="0"/>
              <a:t>Bembo</a:t>
            </a:r>
            <a:r>
              <a:rPr lang="it-IT" dirty="0" smtClean="0"/>
              <a:t> evidenzia la divisione tra la lingua letteraria dei colti (che si basava sull’imitazione di scrittori classici, immobile)</a:t>
            </a:r>
          </a:p>
          <a:p>
            <a:pPr>
              <a:buNone/>
            </a:pPr>
            <a:r>
              <a:rPr lang="it-IT" dirty="0" smtClean="0"/>
              <a:t>   e la lingua d’uso, del popolo </a:t>
            </a:r>
            <a:r>
              <a:rPr lang="it-IT" smtClean="0"/>
              <a:t>(dinamica).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</TotalTime>
  <Words>621</Words>
  <Application>Microsoft Office PowerPoint</Application>
  <PresentationFormat>Presentazione su schermo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Verdana</vt:lpstr>
      <vt:lpstr>Wingdings 2</vt:lpstr>
      <vt:lpstr>Astro</vt:lpstr>
      <vt:lpstr>DIFFUSIONE DEL FIORENTINO NEL ‘400 E NEL ‘500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DIFFUSIONE DEL FIORENTINO NEL ‘400 E NEL ‘500</dc:title>
  <dc:creator>Stefania</dc:creator>
  <cp:lastModifiedBy>Stefania</cp:lastModifiedBy>
  <cp:revision>6</cp:revision>
  <dcterms:created xsi:type="dcterms:W3CDTF">2015-05-07T08:51:11Z</dcterms:created>
  <dcterms:modified xsi:type="dcterms:W3CDTF">2019-03-27T09:26:14Z</dcterms:modified>
</cp:coreProperties>
</file>